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9" r:id="rId3"/>
    <p:sldId id="260" r:id="rId4"/>
    <p:sldId id="262" r:id="rId5"/>
    <p:sldId id="261" r:id="rId6"/>
    <p:sldId id="263" r:id="rId7"/>
    <p:sldId id="266" r:id="rId8"/>
    <p:sldId id="264" r:id="rId9"/>
    <p:sldId id="267" r:id="rId10"/>
    <p:sldId id="268" r:id="rId11"/>
    <p:sldId id="269" r:id="rId12"/>
    <p:sldId id="277" r:id="rId13"/>
    <p:sldId id="270" r:id="rId14"/>
    <p:sldId id="278" r:id="rId15"/>
    <p:sldId id="271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34585" autoAdjust="0"/>
    <p:restoredTop sz="86508" autoAdjust="0"/>
  </p:normalViewPr>
  <p:slideViewPr>
    <p:cSldViewPr>
      <p:cViewPr varScale="1">
        <p:scale>
          <a:sx n="45" d="100"/>
          <a:sy n="45" d="100"/>
        </p:scale>
        <p:origin x="-245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5" y="67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2" name="副标题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28405F-60C7-4864-9F4F-282C5E66E2EF}" type="datetimeFigureOut">
              <a:rPr lang="zh-CN" altLang="en-US" smtClean="0"/>
              <a:pPr/>
              <a:t>2016/9/20</a:t>
            </a:fld>
            <a:endParaRPr lang="zh-CN" altLang="en-US"/>
          </a:p>
        </p:txBody>
      </p:sp>
      <p:sp>
        <p:nvSpPr>
          <p:cNvPr id="20" name="页脚占位符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DF4573-533F-4E3D-9378-C0EB39637FC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椭圆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28405F-60C7-4864-9F4F-282C5E66E2EF}" type="datetimeFigureOut">
              <a:rPr lang="zh-CN" altLang="en-US" smtClean="0"/>
              <a:pPr/>
              <a:t>2016/9/20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DF4573-533F-4E3D-9378-C0EB39637FC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28405F-60C7-4864-9F4F-282C5E66E2EF}" type="datetimeFigureOut">
              <a:rPr lang="zh-CN" altLang="en-US" smtClean="0"/>
              <a:pPr/>
              <a:t>2016/9/20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DF4573-533F-4E3D-9378-C0EB39637FC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28405F-60C7-4864-9F4F-282C5E66E2EF}" type="datetimeFigureOut">
              <a:rPr lang="zh-CN" altLang="en-US" smtClean="0"/>
              <a:pPr/>
              <a:t>2016/9/20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DF4573-533F-4E3D-9378-C0EB39637FC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28405F-60C7-4864-9F4F-282C5E66E2EF}" type="datetimeFigureOut">
              <a:rPr lang="zh-CN" altLang="en-US" smtClean="0"/>
              <a:pPr/>
              <a:t>2016/9/20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DF4573-533F-4E3D-9378-C0EB39637FC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椭圆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椭圆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28405F-60C7-4864-9F4F-282C5E66E2EF}" type="datetimeFigureOut">
              <a:rPr lang="zh-CN" altLang="en-US" smtClean="0"/>
              <a:pPr/>
              <a:t>2016/9/20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DF4573-533F-4E3D-9378-C0EB39637FC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28405F-60C7-4864-9F4F-282C5E66E2EF}" type="datetimeFigureOut">
              <a:rPr lang="zh-CN" altLang="en-US" smtClean="0"/>
              <a:pPr/>
              <a:t>2016/9/20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DF4573-533F-4E3D-9378-C0EB39637FC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28405F-60C7-4864-9F4F-282C5E66E2EF}" type="datetimeFigureOut">
              <a:rPr lang="zh-CN" altLang="en-US" smtClean="0"/>
              <a:pPr/>
              <a:t>2016/9/20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DF4573-533F-4E3D-9378-C0EB39637FC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28405F-60C7-4864-9F4F-282C5E66E2EF}" type="datetimeFigureOut">
              <a:rPr lang="zh-CN" altLang="en-US" smtClean="0"/>
              <a:pPr/>
              <a:t>2016/9/20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DF4573-533F-4E3D-9378-C0EB39637FC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28405F-60C7-4864-9F4F-282C5E66E2EF}" type="datetimeFigureOut">
              <a:rPr lang="zh-CN" altLang="en-US" smtClean="0"/>
              <a:pPr/>
              <a:t>2016/9/20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DF4573-533F-4E3D-9378-C0EB39637FC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28405F-60C7-4864-9F4F-282C5E66E2EF}" type="datetimeFigureOut">
              <a:rPr lang="zh-CN" altLang="en-US" smtClean="0"/>
              <a:pPr/>
              <a:t>2016/9/20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DF4573-533F-4E3D-9378-C0EB39637FC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9" name="流程图: 过程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流程图: 过程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饼形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椭圆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同心圆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24" name="日期占位符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0928405F-60C7-4864-9F4F-282C5E66E2EF}" type="datetimeFigureOut">
              <a:rPr lang="zh-CN" altLang="en-US" smtClean="0"/>
              <a:pPr/>
              <a:t>2016/9/20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84DF4573-533F-4E3D-9378-C0EB39637FC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5" name="矩形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28794" y="2643182"/>
            <a:ext cx="61436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556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latin typeface="+mj-ea"/>
                <a:ea typeface="+mj-ea"/>
                <a:cs typeface="Times New Roman" pitchFamily="18" charset="0"/>
              </a:rPr>
              <a:t> 油 脂 感 官 性 质 评 价</a:t>
            </a:r>
            <a:endParaRPr kumimoji="0" lang="zh-CN" altLang="en-US" sz="36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latin typeface="+mj-ea"/>
              <a:ea typeface="+mj-ea"/>
              <a:cs typeface="宋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0100" y="714356"/>
            <a:ext cx="21431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556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隶书" pitchFamily="49" charset="-122"/>
                <a:ea typeface="隶书" pitchFamily="49" charset="-122"/>
                <a:cs typeface="Times New Roman" pitchFamily="18" charset="0"/>
              </a:rPr>
              <a:t>实验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隶书" pitchFamily="49" charset="-122"/>
                <a:ea typeface="隶书" pitchFamily="49" charset="-122"/>
                <a:cs typeface="Times New Roman" pitchFamily="18" charset="0"/>
              </a:rPr>
              <a:t>三      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隶书" pitchFamily="49" charset="-122"/>
              <a:ea typeface="隶书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4414" y="428604"/>
            <a:ext cx="7498080" cy="1143000"/>
          </a:xfrm>
        </p:spPr>
        <p:txBody>
          <a:bodyPr>
            <a:normAutofit/>
          </a:bodyPr>
          <a:lstStyle/>
          <a:p>
            <a:pPr lvl="0"/>
            <a:r>
              <a:rPr lang="zh-CN" altLang="en-US" sz="32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一、实验目的</a:t>
            </a:r>
            <a:endParaRPr lang="zh-CN" altLang="en-US" sz="32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57290" y="1500174"/>
            <a:ext cx="7498080" cy="1071570"/>
          </a:xfrm>
        </p:spPr>
        <p:txBody>
          <a:bodyPr>
            <a:normAutofit/>
          </a:bodyPr>
          <a:lstStyle/>
          <a:p>
            <a:pPr marL="0" indent="355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  </a:t>
            </a:r>
            <a:r>
              <a:rPr lang="zh-CN" altLang="en-US" sz="2000" b="1" dirty="0" smtClean="0">
                <a:solidFill>
                  <a:schemeClr val="accent6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了解和掌握小麦面筋含量和蛋白质含量的测定方法</a:t>
            </a:r>
            <a:endParaRPr lang="en-US" altLang="zh-CN" sz="2000" b="1" dirty="0" smtClean="0">
              <a:solidFill>
                <a:schemeClr val="accent6">
                  <a:lumMod val="75000"/>
                </a:schemeClr>
              </a:solidFill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pPr marL="0" indent="355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zh-CN" altLang="en-US" sz="2800" b="1" dirty="0" smtClean="0">
              <a:solidFill>
                <a:schemeClr val="accent6">
                  <a:lumMod val="75000"/>
                </a:schemeClr>
              </a:solidFill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pPr>
              <a:buNone/>
            </a:pPr>
            <a:endParaRPr lang="zh-CN" alt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500166" y="3500438"/>
            <a:ext cx="7215238" cy="1538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55600" algn="l" defTabSz="914400" rtl="0" eaLnBrk="0" fontAlgn="base" latinLnBrk="0" hangingPunct="0"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   </a:t>
            </a:r>
            <a:r>
              <a:rPr lang="zh-CN" altLang="en-US" sz="2000" b="1" dirty="0" smtClean="0">
                <a:solidFill>
                  <a:schemeClr val="accent6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面筋是面粉和成面团，经水洗去淀粉、麸星和水溶性物质后，剩下的具有延伸性和弹性的物质，其主要成分是胶蛋白和谷蛋白。</a:t>
            </a:r>
            <a:endParaRPr lang="en-US" altLang="zh-CN" sz="2000" b="1" dirty="0" smtClean="0">
              <a:solidFill>
                <a:schemeClr val="accent6">
                  <a:lumMod val="75000"/>
                </a:schemeClr>
              </a:solidFill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pPr marL="0" marR="0" lvl="0" indent="355600" algn="l" defTabSz="914400" rtl="0" eaLnBrk="0" fontAlgn="base" latinLnBrk="0" hangingPunct="0"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000" b="1" dirty="0" smtClean="0">
                <a:solidFill>
                  <a:schemeClr val="accent6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    </a:t>
            </a:r>
            <a:r>
              <a:rPr lang="zh-CN" altLang="en-US" sz="2000" b="1" dirty="0" smtClean="0">
                <a:solidFill>
                  <a:schemeClr val="accent6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面筋的检验方法分为</a:t>
            </a:r>
            <a:r>
              <a:rPr lang="zh-CN" altLang="en-US" sz="2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湿面筋</a:t>
            </a:r>
            <a:r>
              <a:rPr lang="zh-CN" altLang="en-US" sz="2000" b="1" dirty="0" smtClean="0">
                <a:solidFill>
                  <a:schemeClr val="accent6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和</a:t>
            </a:r>
            <a:r>
              <a:rPr lang="zh-CN" altLang="en-US" sz="2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干面筋</a:t>
            </a:r>
            <a:r>
              <a:rPr lang="zh-CN" altLang="en-US" sz="2000" b="1" dirty="0" smtClean="0">
                <a:solidFill>
                  <a:schemeClr val="accent6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两种。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1357290" y="242886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二、实验原理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4414" y="428604"/>
            <a:ext cx="7498080" cy="1143000"/>
          </a:xfrm>
        </p:spPr>
        <p:txBody>
          <a:bodyPr>
            <a:normAutofit/>
          </a:bodyPr>
          <a:lstStyle/>
          <a:p>
            <a:pPr lvl="0"/>
            <a:r>
              <a:rPr lang="zh-CN" altLang="en-US" sz="32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三、实验内容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1428728" y="1357298"/>
            <a:ext cx="7715272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55600" eaLnBrk="0" fontAlgn="base" hangingPunct="0">
              <a:spcBef>
                <a:spcPct val="0"/>
              </a:spcBef>
              <a:spcAft>
                <a:spcPts val="1200"/>
              </a:spcAft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隶书" pitchFamily="49" charset="-122"/>
                <a:ea typeface="隶书" pitchFamily="49" charset="-122"/>
                <a:cs typeface="Times New Roman" pitchFamily="18" charset="0"/>
              </a:rPr>
              <a:t>（一） 湿面筋含量测定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隶书" pitchFamily="49" charset="-122"/>
              <a:ea typeface="隶书" pitchFamily="49" charset="-122"/>
              <a:cs typeface="Times New Roman" pitchFamily="18" charset="0"/>
            </a:endParaRPr>
          </a:p>
          <a:p>
            <a:pPr marL="457200" indent="-457200" eaLnBrk="0" fontAlgn="base" hangingPunct="0">
              <a:spcBef>
                <a:spcPts val="1200"/>
              </a:spcBef>
              <a:spcAft>
                <a:spcPct val="0"/>
              </a:spcAft>
              <a:buFont typeface="+mj-lt"/>
              <a:buAutoNum type="arabicPeriod"/>
            </a:pPr>
            <a:r>
              <a:rPr lang="zh-CN" altLang="en-US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称取</a:t>
            </a:r>
            <a:r>
              <a:rPr lang="en-US" altLang="en-US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20g</a:t>
            </a:r>
            <a:r>
              <a:rPr lang="zh-CN" altLang="en-US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小麦粉，加</a:t>
            </a:r>
            <a:r>
              <a:rPr lang="en-US" altLang="en-US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20%</a:t>
            </a:r>
            <a:r>
              <a:rPr lang="zh-CN" altLang="en-US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的温水，揉制成面团。</a:t>
            </a:r>
            <a:endParaRPr lang="en-US" altLang="zh-CN" sz="2000" dirty="0" smtClean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pPr marL="457200" indent="-457200" eaLnBrk="0" fontAlgn="base" hangingPunct="0">
              <a:spcBef>
                <a:spcPts val="1200"/>
              </a:spcBef>
              <a:spcAft>
                <a:spcPct val="0"/>
              </a:spcAft>
              <a:buFont typeface="+mj-lt"/>
              <a:buAutoNum type="arabicPeriod"/>
            </a:pPr>
            <a:r>
              <a:rPr lang="zh-CN" altLang="en-US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将面团放入盛水的烧杯内，静置约</a:t>
            </a:r>
            <a:r>
              <a:rPr lang="en-US" altLang="en-US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20</a:t>
            </a:r>
            <a:r>
              <a:rPr lang="zh-CN" altLang="en-US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分钟。</a:t>
            </a:r>
            <a:endParaRPr lang="en-US" altLang="zh-CN" sz="2000" dirty="0" smtClean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pPr marL="457200" indent="-457200" eaLnBrk="0" fontAlgn="base" hangingPunct="0">
              <a:spcBef>
                <a:spcPts val="1200"/>
              </a:spcBef>
              <a:spcAft>
                <a:spcPct val="0"/>
              </a:spcAft>
              <a:buFont typeface="+mj-lt"/>
              <a:buAutoNum type="arabicPeriod"/>
            </a:pPr>
            <a:r>
              <a:rPr lang="zh-CN" altLang="en-US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将面团放在水内用手揉捏，使面团内的淀粉和麸皮尽量除净（约</a:t>
            </a:r>
            <a:r>
              <a:rPr lang="en-US" altLang="zh-CN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5~6</a:t>
            </a:r>
            <a:r>
              <a:rPr lang="zh-CN" altLang="en-US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次）。</a:t>
            </a:r>
            <a:endParaRPr lang="en-US" altLang="zh-CN" sz="2000" dirty="0" smtClean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pPr marL="457200" indent="-457200" eaLnBrk="0" fontAlgn="base" hangingPunct="0">
              <a:spcBef>
                <a:spcPts val="1200"/>
              </a:spcBef>
              <a:spcAft>
                <a:spcPct val="0"/>
              </a:spcAft>
              <a:buFont typeface="+mj-lt"/>
              <a:buAutoNum type="arabicPeriod"/>
            </a:pPr>
            <a:r>
              <a:rPr lang="zh-CN" altLang="en-US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用玻璃板挤压面筋，除去游离水，至面筋团开始稍感粘手为止（约挤压</a:t>
            </a:r>
            <a:r>
              <a:rPr lang="en-US" altLang="en-US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15</a:t>
            </a:r>
            <a:r>
              <a:rPr lang="zh-CN" altLang="en-US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次）。</a:t>
            </a:r>
            <a:endParaRPr lang="en-US" altLang="zh-CN" sz="2000" dirty="0" smtClean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pPr marL="457200" indent="-457200" eaLnBrk="0" fontAlgn="base" hangingPunct="0">
              <a:spcBef>
                <a:spcPts val="1200"/>
              </a:spcBef>
              <a:spcAft>
                <a:spcPct val="0"/>
              </a:spcAft>
              <a:buFont typeface="+mj-lt"/>
              <a:buAutoNum type="arabicPeriod"/>
            </a:pPr>
            <a:r>
              <a:rPr lang="zh-CN" altLang="en-US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将面筋称重，计算湿面筋含量。</a:t>
            </a:r>
          </a:p>
          <a:p>
            <a:pPr indent="355600" eaLnBrk="0" fontAlgn="base" hangingPunct="0">
              <a:lnSpc>
                <a:spcPct val="150000"/>
              </a:lnSpc>
              <a:spcBef>
                <a:spcPts val="1800"/>
              </a:spcBef>
              <a:spcAft>
                <a:spcPct val="0"/>
              </a:spcAft>
            </a:pPr>
            <a:endParaRPr lang="zh-CN" altLang="en-US" sz="8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indent="355600" eaLnBrk="0" fontAlgn="base" hangingPunct="0">
              <a:lnSpc>
                <a:spcPct val="150000"/>
              </a:lnSpc>
              <a:spcBef>
                <a:spcPts val="1800"/>
              </a:spcBef>
              <a:spcAft>
                <a:spcPct val="0"/>
              </a:spcAft>
            </a:pPr>
            <a:endParaRPr lang="zh-CN" altLang="en-US" sz="2400" dirty="0" smtClean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pPr lvl="0" indent="355600" eaLnBrk="0" fontAlgn="base" hangingPunct="0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endParaRPr lang="zh-CN" altLang="en-US" sz="2800" dirty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4414" y="428604"/>
            <a:ext cx="7498080" cy="1143000"/>
          </a:xfrm>
        </p:spPr>
        <p:txBody>
          <a:bodyPr>
            <a:normAutofit/>
          </a:bodyPr>
          <a:lstStyle/>
          <a:p>
            <a:pPr lvl="0"/>
            <a:r>
              <a:rPr lang="zh-CN" altLang="en-US" sz="32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三、实验内容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1428728" y="1357298"/>
            <a:ext cx="771527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55600" eaLnBrk="0" fontAlgn="base" hangingPunct="0">
              <a:spcBef>
                <a:spcPct val="0"/>
              </a:spcBef>
              <a:spcAft>
                <a:spcPts val="1200"/>
              </a:spcAft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隶书" pitchFamily="49" charset="-122"/>
                <a:ea typeface="隶书" pitchFamily="49" charset="-122"/>
                <a:cs typeface="Times New Roman" pitchFamily="18" charset="0"/>
              </a:rPr>
              <a:t>（一） 湿面筋含量测定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隶书" pitchFamily="49" charset="-122"/>
              <a:ea typeface="隶书" pitchFamily="49" charset="-122"/>
              <a:cs typeface="Times New Roman" pitchFamily="18" charset="0"/>
            </a:endParaRPr>
          </a:p>
          <a:p>
            <a:pPr indent="355600" eaLnBrk="0" fontAlgn="base" hangingPunct="0">
              <a:lnSpc>
                <a:spcPct val="150000"/>
              </a:lnSpc>
              <a:spcBef>
                <a:spcPts val="1800"/>
              </a:spcBef>
              <a:spcAft>
                <a:spcPct val="0"/>
              </a:spcAft>
            </a:pPr>
            <a:endParaRPr lang="zh-CN" altLang="en-US" sz="8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indent="355600" eaLnBrk="0" fontAlgn="base" hangingPunct="0">
              <a:lnSpc>
                <a:spcPct val="150000"/>
              </a:lnSpc>
              <a:spcBef>
                <a:spcPts val="1800"/>
              </a:spcBef>
              <a:spcAft>
                <a:spcPct val="0"/>
              </a:spcAft>
            </a:pPr>
            <a:endParaRPr lang="zh-CN" altLang="en-US" sz="2400" dirty="0" smtClean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pPr lvl="0" indent="355600" eaLnBrk="0" fontAlgn="base" hangingPunct="0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endParaRPr lang="zh-CN" altLang="en-US" sz="2800" dirty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714480" y="2285992"/>
          <a:ext cx="5286412" cy="731520"/>
        </p:xfrm>
        <a:graphic>
          <a:graphicData uri="http://schemas.openxmlformats.org/drawingml/2006/table">
            <a:tbl>
              <a:tblPr/>
              <a:tblGrid>
                <a:gridCol w="2283373"/>
                <a:gridCol w="1595038"/>
                <a:gridCol w="1408001"/>
              </a:tblGrid>
              <a:tr h="357190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湿面筋</a:t>
                      </a:r>
                      <a:r>
                        <a:rPr lang="zh-CN" sz="2400" kern="100" dirty="0">
                          <a:latin typeface="Times New Roman"/>
                          <a:ea typeface="宋体"/>
                          <a:cs typeface="Times New Roman"/>
                        </a:rPr>
                        <a:t>（</a:t>
                      </a:r>
                      <a:r>
                        <a:rPr lang="en-US" sz="2400" kern="100" dirty="0">
                          <a:latin typeface="Times New Roman"/>
                          <a:ea typeface="宋体"/>
                          <a:cs typeface="Times New Roman"/>
                        </a:rPr>
                        <a:t>%</a:t>
                      </a:r>
                      <a:r>
                        <a:rPr lang="zh-CN" sz="2400" kern="100" dirty="0">
                          <a:latin typeface="Times New Roman"/>
                          <a:ea typeface="宋体"/>
                          <a:cs typeface="Times New Roman"/>
                        </a:rPr>
                        <a:t>）</a:t>
                      </a:r>
                      <a:r>
                        <a:rPr lang="en-US" sz="2400" kern="100" dirty="0">
                          <a:latin typeface="Times New Roman"/>
                          <a:ea typeface="宋体"/>
                          <a:cs typeface="Times New Roman"/>
                        </a:rPr>
                        <a:t>=</a:t>
                      </a:r>
                      <a:endParaRPr lang="zh-CN" sz="24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latin typeface="Times New Roman"/>
                          <a:ea typeface="宋体"/>
                          <a:cs typeface="Times New Roman"/>
                        </a:rPr>
                        <a:t>W</a:t>
                      </a:r>
                      <a:r>
                        <a:rPr lang="en-US" sz="2400" kern="100" baseline="-25000" dirty="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zh-CN" sz="2400" kern="100" dirty="0">
                          <a:latin typeface="Times New Roman"/>
                          <a:ea typeface="宋体"/>
                          <a:cs typeface="Times New Roman"/>
                        </a:rPr>
                        <a:t>—</a:t>
                      </a:r>
                      <a:r>
                        <a:rPr lang="en-US" sz="2400" kern="100" dirty="0">
                          <a:latin typeface="Times New Roman"/>
                          <a:ea typeface="宋体"/>
                          <a:cs typeface="Times New Roman"/>
                        </a:rPr>
                        <a:t>W</a:t>
                      </a:r>
                      <a:r>
                        <a:rPr lang="en-US" sz="2400" kern="100" baseline="-25000" dirty="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24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Times New Roman"/>
                          <a:ea typeface="宋体"/>
                          <a:cs typeface="Times New Roman"/>
                        </a:rPr>
                        <a:t>×</a:t>
                      </a:r>
                      <a:r>
                        <a:rPr lang="en-US" sz="2400" kern="100" dirty="0">
                          <a:latin typeface="Times New Roman"/>
                          <a:ea typeface="宋体"/>
                          <a:cs typeface="Times New Roman"/>
                        </a:rPr>
                        <a:t>100</a:t>
                      </a:r>
                      <a:endParaRPr lang="zh-CN" sz="24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719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latin typeface="Times New Roman"/>
                          <a:ea typeface="宋体"/>
                          <a:cs typeface="Times New Roman"/>
                        </a:rPr>
                        <a:t>W</a:t>
                      </a:r>
                      <a:endParaRPr lang="zh-CN" sz="24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1285852" y="3286124"/>
            <a:ext cx="7858148" cy="216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55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式中：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pPr lvl="1" indent="355600" fontAlgn="base">
              <a:spcBef>
                <a:spcPts val="600"/>
              </a:spcBef>
              <a:spcAft>
                <a:spcPct val="0"/>
              </a:spcAft>
            </a:pPr>
            <a:r>
              <a:rPr lang="en-US" altLang="zh-CN" sz="2000" kern="100" dirty="0" smtClean="0">
                <a:latin typeface="Times New Roman"/>
                <a:ea typeface="宋体"/>
                <a:cs typeface="Times New Roman"/>
              </a:rPr>
              <a:t>W</a:t>
            </a:r>
            <a:r>
              <a:rPr lang="en-US" altLang="zh-CN" sz="2000" kern="100" baseline="-25000" dirty="0" smtClean="0">
                <a:latin typeface="Times New Roman"/>
                <a:ea typeface="宋体"/>
                <a:cs typeface="Times New Roman"/>
              </a:rPr>
              <a:t>0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：表面皿（或滤纸）重量，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g</a:t>
            </a:r>
            <a:endParaRPr kumimoji="0" lang="en-US" altLang="zh-CN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楷体" pitchFamily="2" charset="-122"/>
              <a:ea typeface="华文楷体" pitchFamily="2" charset="-122"/>
              <a:cs typeface="宋体" pitchFamily="2" charset="-122"/>
            </a:endParaRPr>
          </a:p>
          <a:p>
            <a:pPr lvl="1" indent="355600" eaLnBrk="0" fontAlgn="base" hangingPunct="0">
              <a:spcBef>
                <a:spcPts val="600"/>
              </a:spcBef>
              <a:spcAft>
                <a:spcPct val="0"/>
              </a:spcAft>
            </a:pPr>
            <a:r>
              <a:rPr lang="en-US" altLang="zh-CN" sz="2000" kern="100" dirty="0" smtClean="0">
                <a:latin typeface="Times New Roman"/>
                <a:ea typeface="宋体"/>
                <a:cs typeface="Times New Roman"/>
              </a:rPr>
              <a:t>W</a:t>
            </a:r>
            <a:r>
              <a:rPr lang="en-US" altLang="zh-CN" sz="2000" kern="100" baseline="-25000" dirty="0" smtClean="0">
                <a:latin typeface="Times New Roman"/>
                <a:ea typeface="宋体"/>
                <a:cs typeface="Times New Roman"/>
              </a:rPr>
              <a:t>1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：表面皿（或滤纸）和湿面筋总重量，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g</a:t>
            </a:r>
            <a:endParaRPr kumimoji="0" lang="en-US" altLang="zh-CN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楷体" pitchFamily="2" charset="-122"/>
              <a:ea typeface="华文楷体" pitchFamily="2" charset="-122"/>
              <a:cs typeface="宋体" pitchFamily="2" charset="-122"/>
            </a:endParaRPr>
          </a:p>
          <a:p>
            <a:pPr lvl="1" indent="355600" eaLnBrk="0" fontAlgn="base" hangingPunct="0">
              <a:spcBef>
                <a:spcPts val="600"/>
              </a:spcBef>
              <a:spcAft>
                <a:spcPct val="0"/>
              </a:spcAft>
            </a:pPr>
            <a:r>
              <a:rPr lang="en-US" altLang="zh-CN" sz="2000" kern="100" dirty="0" smtClean="0">
                <a:latin typeface="Times New Roman"/>
                <a:ea typeface="宋体"/>
                <a:cs typeface="Times New Roman"/>
              </a:rPr>
              <a:t>W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： 试样重量，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g</a:t>
            </a:r>
            <a:endParaRPr kumimoji="0" lang="en-US" altLang="zh-CN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楷体" pitchFamily="2" charset="-122"/>
              <a:ea typeface="华文楷体" pitchFamily="2" charset="-122"/>
              <a:cs typeface="宋体" pitchFamily="2" charset="-122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※</a:t>
            </a:r>
            <a:r>
              <a:rPr kumimoji="0" lang="en-US" altLang="zh-CN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两次实验结果允许误差不超过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1.0%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，取平均数即为测定结果。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楷体" pitchFamily="2" charset="-122"/>
              <a:ea typeface="华文楷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4414" y="428604"/>
            <a:ext cx="7498080" cy="1143000"/>
          </a:xfrm>
        </p:spPr>
        <p:txBody>
          <a:bodyPr>
            <a:normAutofit/>
          </a:bodyPr>
          <a:lstStyle/>
          <a:p>
            <a:pPr lvl="0"/>
            <a:r>
              <a:rPr lang="zh-CN" altLang="en-US" sz="32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二、实验内容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1428728" y="1643050"/>
            <a:ext cx="7358114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55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隶书" pitchFamily="49" charset="-122"/>
                <a:ea typeface="隶书" pitchFamily="49" charset="-122"/>
                <a:cs typeface="Times New Roman" pitchFamily="18" charset="0"/>
              </a:rPr>
              <a:t>（二） 面筋品质测定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pPr>
              <a:spcBef>
                <a:spcPts val="1200"/>
              </a:spcBef>
            </a:pPr>
            <a:r>
              <a:rPr lang="en-US" altLang="zh-CN" sz="20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1. </a:t>
            </a:r>
            <a:r>
              <a:rPr lang="zh-CN" altLang="en-US" sz="20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面筋的颜色和气味</a:t>
            </a:r>
          </a:p>
          <a:p>
            <a:pPr marL="468000" lvl="1">
              <a:spcBef>
                <a:spcPts val="600"/>
              </a:spcBef>
            </a:pPr>
            <a:r>
              <a:rPr lang="zh-CN" altLang="en-US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湿面筋的颜色有淡灰色、深灰色等。</a:t>
            </a:r>
            <a:endParaRPr lang="en-US" altLang="zh-CN" sz="2000" dirty="0" smtClean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pPr marL="468000" lvl="1">
              <a:spcBef>
                <a:spcPts val="600"/>
              </a:spcBef>
            </a:pPr>
            <a:r>
              <a:rPr lang="zh-CN" altLang="en-US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品质正常的面筋略有小麦粉气味。</a:t>
            </a:r>
          </a:p>
          <a:p>
            <a:pPr lvl="0" indent="355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00166" y="4214818"/>
            <a:ext cx="67151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32000"/>
            <a:r>
              <a:rPr lang="zh-CN" altLang="en-US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湿面筋的弹性，就是面筋在拉伸或按压后恢复到原来状态的能力。</a:t>
            </a:r>
            <a:endParaRPr lang="en-US" altLang="zh-CN" sz="2000" dirty="0" smtClean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pPr marL="432000"/>
            <a:r>
              <a:rPr lang="zh-CN" altLang="en-US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弹性强的面筋不粘手，复原能力快，</a:t>
            </a:r>
            <a:endParaRPr lang="en-US" altLang="zh-CN" sz="2000" dirty="0" smtClean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pPr marL="432000"/>
            <a:r>
              <a:rPr lang="zh-CN" altLang="en-US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弹性弱的面筋粘手，不仅没有弹性，而且易断、易碎。</a:t>
            </a:r>
          </a:p>
        </p:txBody>
      </p:sp>
      <p:sp>
        <p:nvSpPr>
          <p:cNvPr id="6" name="矩形 5"/>
          <p:cNvSpPr/>
          <p:nvPr/>
        </p:nvSpPr>
        <p:spPr>
          <a:xfrm>
            <a:off x="1500166" y="3786190"/>
            <a:ext cx="17075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1200"/>
              </a:spcBef>
            </a:pPr>
            <a:r>
              <a:rPr lang="en-US" altLang="zh-CN" sz="20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2. </a:t>
            </a:r>
            <a:r>
              <a:rPr lang="zh-CN" altLang="en-US" sz="20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面筋的弹性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4414" y="428604"/>
            <a:ext cx="7498080" cy="1143000"/>
          </a:xfrm>
        </p:spPr>
        <p:txBody>
          <a:bodyPr>
            <a:normAutofit/>
          </a:bodyPr>
          <a:lstStyle/>
          <a:p>
            <a:pPr lvl="0"/>
            <a:r>
              <a:rPr lang="zh-CN" altLang="en-US" sz="32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二、实验内容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1428728" y="1643050"/>
            <a:ext cx="7358114" cy="4385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55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隶书" pitchFamily="49" charset="-122"/>
                <a:ea typeface="隶书" pitchFamily="49" charset="-122"/>
                <a:cs typeface="Times New Roman" pitchFamily="18" charset="0"/>
              </a:rPr>
              <a:t>（二） 面筋品质测定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pPr marL="457200" indent="-457200">
              <a:spcBef>
                <a:spcPts val="600"/>
              </a:spcBef>
            </a:pPr>
            <a:r>
              <a:rPr lang="en-US" altLang="zh-CN" sz="20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3. </a:t>
            </a:r>
            <a:r>
              <a:rPr lang="zh-CN" altLang="en-US" sz="20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面筋的弹性和延伸性</a:t>
            </a:r>
          </a:p>
          <a:p>
            <a:pPr lvl="1">
              <a:spcBef>
                <a:spcPts val="1200"/>
              </a:spcBef>
            </a:pPr>
            <a:r>
              <a:rPr lang="zh-CN" altLang="en-US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延伸性是指面筋被拉长而不断裂的能力。</a:t>
            </a:r>
            <a:endParaRPr lang="en-US" altLang="zh-CN" sz="2000" dirty="0" smtClean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pPr lvl="1"/>
            <a:endParaRPr lang="en-US" altLang="zh-CN" sz="2000" dirty="0" smtClean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pPr lvl="1"/>
            <a:r>
              <a:rPr lang="zh-CN" altLang="en-US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测定方法：称取洗出的湿面筋</a:t>
            </a:r>
            <a:r>
              <a:rPr lang="en-US" altLang="en-US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4g</a:t>
            </a:r>
            <a:r>
              <a:rPr lang="zh-CN" altLang="en-US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，先在</a:t>
            </a:r>
            <a:r>
              <a:rPr lang="en-US" altLang="en-US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25</a:t>
            </a:r>
            <a:r>
              <a:rPr lang="en-US" altLang="zh-CN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~</a:t>
            </a:r>
            <a:r>
              <a:rPr lang="en-US" altLang="en-US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30</a:t>
            </a:r>
            <a:r>
              <a:rPr lang="zh-CN" altLang="en-US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℃水中静置</a:t>
            </a:r>
            <a:r>
              <a:rPr lang="en-US" altLang="en-US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15</a:t>
            </a:r>
            <a:r>
              <a:rPr lang="zh-CN" altLang="en-US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分钟，然后取出搓成</a:t>
            </a:r>
            <a:r>
              <a:rPr lang="en-US" altLang="en-US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5cm</a:t>
            </a:r>
            <a:r>
              <a:rPr lang="zh-CN" altLang="en-US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的长条，用双手拿住两端，左手放在米尺的零点处，右手沿米尺拉伸到断裂为止，记录拉断时的长度，长度在</a:t>
            </a:r>
            <a:r>
              <a:rPr lang="en-US" altLang="en-US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15cm</a:t>
            </a:r>
            <a:r>
              <a:rPr lang="zh-CN" altLang="en-US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以上的为延伸性好，</a:t>
            </a:r>
            <a:r>
              <a:rPr lang="en-US" altLang="en-US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8</a:t>
            </a:r>
            <a:r>
              <a:rPr lang="en-US" altLang="zh-CN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~</a:t>
            </a:r>
            <a:r>
              <a:rPr lang="en-US" altLang="en-US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15cm</a:t>
            </a:r>
            <a:r>
              <a:rPr lang="zh-CN" altLang="en-US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的为延伸性中等，在</a:t>
            </a:r>
            <a:r>
              <a:rPr lang="en-US" altLang="en-US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8cm</a:t>
            </a:r>
            <a:r>
              <a:rPr lang="zh-CN" altLang="en-US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以下的为延伸性差。</a:t>
            </a:r>
          </a:p>
          <a:p>
            <a:pPr marL="468000" lvl="1">
              <a:spcBef>
                <a:spcPts val="1200"/>
              </a:spcBef>
            </a:pPr>
            <a:endParaRPr lang="zh-CN" altLang="en-US" sz="2400" dirty="0" smtClean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pPr lvl="0" indent="355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4414" y="428604"/>
            <a:ext cx="7498080" cy="1143000"/>
          </a:xfrm>
        </p:spPr>
        <p:txBody>
          <a:bodyPr>
            <a:normAutofit/>
          </a:bodyPr>
          <a:lstStyle/>
          <a:p>
            <a:pPr lvl="0"/>
            <a:r>
              <a:rPr lang="zh-CN" altLang="en-US" sz="32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二、实验内容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1285852" y="1571612"/>
            <a:ext cx="735811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55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隶书" pitchFamily="49" charset="-122"/>
                <a:ea typeface="隶书" pitchFamily="49" charset="-122"/>
                <a:cs typeface="Times New Roman" pitchFamily="18" charset="0"/>
              </a:rPr>
              <a:t>（三） 蛋白质含量测定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隶书" pitchFamily="49" charset="-122"/>
              <a:ea typeface="隶书" pitchFamily="49" charset="-122"/>
              <a:cs typeface="宋体" pitchFamily="2" charset="-122"/>
            </a:endParaRPr>
          </a:p>
          <a:p>
            <a:r>
              <a:rPr lang="zh-CN" altLang="en-US" sz="2000" dirty="0" smtClean="0">
                <a:latin typeface="华文楷体" pitchFamily="2" charset="-122"/>
                <a:ea typeface="华文楷体" pitchFamily="2" charset="-122"/>
              </a:rPr>
              <a:t>                         </a:t>
            </a:r>
            <a:endParaRPr lang="en-US" altLang="zh-CN" sz="2000" dirty="0" smtClean="0">
              <a:latin typeface="华文楷体" pitchFamily="2" charset="-122"/>
              <a:ea typeface="华文楷体" pitchFamily="2" charset="-122"/>
            </a:endParaRPr>
          </a:p>
          <a:p>
            <a:pPr lvl="1"/>
            <a:r>
              <a:rPr lang="zh-CN" altLang="en-US" sz="2000" dirty="0" smtClean="0">
                <a:latin typeface="华文楷体" pitchFamily="2" charset="-122"/>
                <a:ea typeface="华文楷体" pitchFamily="2" charset="-122"/>
              </a:rPr>
              <a:t>面筋是面粉中的主要蛋白质，粗蛋白质含量可由湿面筋含量推算出。</a:t>
            </a:r>
          </a:p>
          <a:p>
            <a:pPr lvl="0" indent="355600" eaLnBrk="0" fontAlgn="base" hangingPunct="0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endParaRPr lang="zh-CN" altLang="en-US" sz="2800" dirty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14480" y="3786190"/>
            <a:ext cx="70009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r>
              <a:rPr lang="zh-CN" altLang="en-US" sz="2000" dirty="0" smtClean="0">
                <a:latin typeface="华文楷体" pitchFamily="2" charset="-122"/>
                <a:ea typeface="华文楷体" pitchFamily="2" charset="-122"/>
              </a:rPr>
              <a:t>粗蛋白质含量（</a:t>
            </a:r>
            <a:r>
              <a:rPr lang="en-US" sz="2000" dirty="0" smtClean="0">
                <a:latin typeface="华文楷体" pitchFamily="2" charset="-122"/>
                <a:ea typeface="华文楷体" pitchFamily="2" charset="-122"/>
              </a:rPr>
              <a:t>%</a:t>
            </a:r>
            <a:r>
              <a:rPr lang="zh-CN" altLang="en-US" sz="2000" dirty="0" smtClean="0">
                <a:latin typeface="华文楷体" pitchFamily="2" charset="-122"/>
                <a:ea typeface="华文楷体" pitchFamily="2" charset="-122"/>
              </a:rPr>
              <a:t>，干基）</a:t>
            </a:r>
            <a:r>
              <a:rPr lang="en-US" sz="2000" dirty="0" smtClean="0">
                <a:latin typeface="华文楷体" pitchFamily="2" charset="-122"/>
                <a:ea typeface="华文楷体" pitchFamily="2" charset="-122"/>
              </a:rPr>
              <a:t>=3.45+0.407</a:t>
            </a:r>
            <a:r>
              <a:rPr lang="en-US" altLang="zh-CN" sz="2000" dirty="0" smtClean="0">
                <a:latin typeface="华文楷体" pitchFamily="2" charset="-122"/>
                <a:ea typeface="华文楷体" pitchFamily="2" charset="-122"/>
              </a:rPr>
              <a:t>×</a:t>
            </a:r>
            <a:r>
              <a:rPr lang="zh-CN" altLang="en-US" sz="2000" dirty="0" smtClean="0">
                <a:latin typeface="华文楷体" pitchFamily="2" charset="-122"/>
                <a:ea typeface="华文楷体" pitchFamily="2" charset="-122"/>
              </a:rPr>
              <a:t>全麦粉湿面筋（</a:t>
            </a:r>
            <a:r>
              <a:rPr lang="en-US" sz="2000" dirty="0" smtClean="0">
                <a:latin typeface="华文楷体" pitchFamily="2" charset="-122"/>
                <a:ea typeface="华文楷体" pitchFamily="2" charset="-122"/>
              </a:rPr>
              <a:t>%</a:t>
            </a:r>
            <a:r>
              <a:rPr lang="zh-CN" altLang="en-US" sz="2000" dirty="0" smtClean="0"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20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4414" y="428604"/>
            <a:ext cx="7498080" cy="1143000"/>
          </a:xfrm>
        </p:spPr>
        <p:txBody>
          <a:bodyPr>
            <a:normAutofit/>
          </a:bodyPr>
          <a:lstStyle/>
          <a:p>
            <a:pPr lvl="0"/>
            <a:r>
              <a:rPr lang="zh-CN" altLang="en-US" sz="32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一、实验目的</a:t>
            </a:r>
            <a:endParaRPr lang="zh-CN" altLang="en-US" sz="32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57290" y="2071678"/>
            <a:ext cx="7498080" cy="2552704"/>
          </a:xfrm>
        </p:spPr>
        <p:txBody>
          <a:bodyPr/>
          <a:lstStyle/>
          <a:p>
            <a:pPr marL="0" indent="355600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 了解和掌握油脂的感官性质</a:t>
            </a:r>
            <a:endParaRPr lang="en-US" altLang="zh-CN" b="1" dirty="0" smtClean="0">
              <a:solidFill>
                <a:schemeClr val="accent6">
                  <a:lumMod val="75000"/>
                </a:schemeClr>
              </a:solidFill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pPr marL="0" indent="355600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 了解感官评价的评价方法</a:t>
            </a:r>
            <a:endParaRPr lang="zh-CN" altLang="en-US" sz="2400" b="1" dirty="0" smtClean="0">
              <a:solidFill>
                <a:schemeClr val="accent6">
                  <a:lumMod val="75000"/>
                </a:schemeClr>
              </a:solidFill>
              <a:latin typeface="华文楷体" pitchFamily="2" charset="-122"/>
              <a:ea typeface="华文楷体" pitchFamily="2" charset="-122"/>
              <a:cs typeface="宋体" pitchFamily="2" charset="-122"/>
            </a:endParaRPr>
          </a:p>
          <a:p>
            <a:pPr>
              <a:buFont typeface="Wingdings" pitchFamily="2" charset="2"/>
              <a:buChar char="Ø"/>
            </a:pPr>
            <a:endParaRPr lang="zh-CN" alt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4414" y="428604"/>
            <a:ext cx="7498080" cy="1143000"/>
          </a:xfrm>
        </p:spPr>
        <p:txBody>
          <a:bodyPr>
            <a:normAutofit/>
          </a:bodyPr>
          <a:lstStyle/>
          <a:p>
            <a:pPr lvl="0"/>
            <a:r>
              <a:rPr lang="zh-CN" altLang="en-US" sz="32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二、实验内容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1428728" y="1643050"/>
            <a:ext cx="7715272" cy="432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55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隶书" pitchFamily="49" charset="-122"/>
                <a:ea typeface="隶书" pitchFamily="49" charset="-122"/>
                <a:cs typeface="Times New Roman" pitchFamily="18" charset="0"/>
              </a:rPr>
              <a:t>（一） 气味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隶书" pitchFamily="49" charset="-122"/>
              <a:ea typeface="隶书" pitchFamily="49" charset="-122"/>
              <a:cs typeface="Times New Roman" pitchFamily="18" charset="0"/>
            </a:endParaRPr>
          </a:p>
          <a:p>
            <a:pPr lvl="0" indent="355600" eaLnBrk="0" fontAlgn="base" hangingPunct="0">
              <a:lnSpc>
                <a:spcPct val="150000"/>
              </a:lnSpc>
              <a:spcBef>
                <a:spcPts val="1800"/>
              </a:spcBef>
              <a:spcAft>
                <a:spcPct val="0"/>
              </a:spcAft>
            </a:pPr>
            <a:r>
              <a:rPr lang="zh-CN" altLang="en-US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每种食油均有其特有的气味，这是油料作物所固有的，如豆油有豆味，菜油有菜籽味等。</a:t>
            </a:r>
            <a:endParaRPr lang="en-US" altLang="zh-CN" sz="2000" dirty="0" smtClean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pPr lvl="0" indent="355600" eaLnBrk="0" fontAlgn="base" hangingPunct="0">
              <a:lnSpc>
                <a:spcPct val="150000"/>
              </a:lnSpc>
              <a:spcBef>
                <a:spcPts val="1800"/>
              </a:spcBef>
              <a:spcAft>
                <a:spcPct val="0"/>
              </a:spcAft>
            </a:pPr>
            <a:r>
              <a:rPr lang="zh-CN" altLang="en-US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油的气味正常与否，可以说明油料的质量、油的加工技术及保管条件等的好坏。</a:t>
            </a:r>
            <a:endParaRPr lang="en-US" altLang="zh-CN" sz="2000" dirty="0" smtClean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pPr lvl="0" indent="355600" eaLnBrk="0" fontAlgn="base" hangingPunct="0">
              <a:lnSpc>
                <a:spcPct val="150000"/>
              </a:lnSpc>
              <a:spcBef>
                <a:spcPts val="1800"/>
              </a:spcBef>
              <a:spcAft>
                <a:spcPct val="0"/>
              </a:spcAft>
            </a:pPr>
            <a:r>
              <a:rPr lang="zh-CN" altLang="en-US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国家油品质量标准要求食用油不应有焦臭，酸败或其他异味。</a:t>
            </a:r>
          </a:p>
          <a:p>
            <a:pPr lvl="0" indent="355600" eaLnBrk="0" fontAlgn="base" hangingPunct="0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endParaRPr lang="zh-CN" altLang="en-US" sz="2800" dirty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4414" y="428604"/>
            <a:ext cx="7498080" cy="1143000"/>
          </a:xfrm>
        </p:spPr>
        <p:txBody>
          <a:bodyPr>
            <a:normAutofit/>
          </a:bodyPr>
          <a:lstStyle/>
          <a:p>
            <a:pPr lvl="0"/>
            <a:r>
              <a:rPr lang="zh-CN" altLang="en-US" sz="32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二、实验内容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1428728" y="1643050"/>
            <a:ext cx="7858180" cy="38010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55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隶书" pitchFamily="49" charset="-122"/>
                <a:ea typeface="隶书" pitchFamily="49" charset="-122"/>
                <a:cs typeface="Times New Roman" pitchFamily="18" charset="0"/>
              </a:rPr>
              <a:t>（二） 滋味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pPr lvl="0" indent="355600" eaLnBrk="0" fontAlgn="base" hangingPunct="0">
              <a:lnSpc>
                <a:spcPct val="150000"/>
              </a:lnSpc>
              <a:spcBef>
                <a:spcPts val="1800"/>
              </a:spcBef>
              <a:spcAft>
                <a:spcPct val="0"/>
              </a:spcAft>
            </a:pPr>
            <a:r>
              <a:rPr lang="en-US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  </a:t>
            </a:r>
            <a:r>
              <a:rPr lang="zh-CN" altLang="en-US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通过嘴尝得到的味感。</a:t>
            </a:r>
            <a:endParaRPr lang="en-US" altLang="zh-CN" sz="2000" dirty="0" smtClean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pPr lvl="0" indent="355600" eaLnBrk="0" fontAlgn="base" hangingPunct="0">
              <a:lnSpc>
                <a:spcPct val="150000"/>
              </a:lnSpc>
              <a:spcBef>
                <a:spcPts val="1800"/>
              </a:spcBef>
              <a:spcAft>
                <a:spcPct val="0"/>
              </a:spcAft>
            </a:pPr>
            <a:r>
              <a:rPr lang="en-US" altLang="zh-CN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  </a:t>
            </a:r>
            <a:r>
              <a:rPr lang="zh-CN" altLang="en-US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除小磨麻油带有特有的芝麻香味外，一般食用油多无任何滋味。</a:t>
            </a:r>
            <a:endParaRPr lang="en-US" altLang="zh-CN" sz="2000" dirty="0" smtClean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pPr lvl="0" indent="355600" eaLnBrk="0" fontAlgn="base" hangingPunct="0">
              <a:lnSpc>
                <a:spcPct val="150000"/>
              </a:lnSpc>
              <a:spcBef>
                <a:spcPts val="1800"/>
              </a:spcBef>
              <a:spcAft>
                <a:spcPct val="0"/>
              </a:spcAft>
            </a:pPr>
            <a:r>
              <a:rPr lang="en-US" altLang="zh-CN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  </a:t>
            </a:r>
            <a:r>
              <a:rPr lang="zh-CN" altLang="en-US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油脂滋味有异感，说明油料质量，加工方法，包装和保管条件等不良。新鲜度较差的食用油，可能带有不同程度的酸败味。</a:t>
            </a:r>
          </a:p>
          <a:p>
            <a:pPr lvl="0" indent="355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4414" y="428604"/>
            <a:ext cx="7498080" cy="1143000"/>
          </a:xfrm>
        </p:spPr>
        <p:txBody>
          <a:bodyPr>
            <a:normAutofit/>
          </a:bodyPr>
          <a:lstStyle/>
          <a:p>
            <a:pPr lvl="0"/>
            <a:r>
              <a:rPr lang="zh-CN" altLang="en-US" sz="32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二、实验内容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1428728" y="1643050"/>
            <a:ext cx="7358114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55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隶书" pitchFamily="49" charset="-122"/>
                <a:ea typeface="隶书" pitchFamily="49" charset="-122"/>
                <a:cs typeface="Times New Roman" pitchFamily="18" charset="0"/>
              </a:rPr>
              <a:t>（三） 色泽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隶书" pitchFamily="49" charset="-122"/>
              <a:ea typeface="隶书" pitchFamily="49" charset="-122"/>
              <a:cs typeface="宋体" pitchFamily="2" charset="-122"/>
            </a:endParaRPr>
          </a:p>
          <a:p>
            <a:pPr lvl="0" indent="355600" eaLnBrk="0" fontAlgn="base" hangingPunct="0">
              <a:lnSpc>
                <a:spcPct val="150000"/>
              </a:lnSpc>
              <a:spcBef>
                <a:spcPts val="1800"/>
              </a:spcBef>
              <a:spcAft>
                <a:spcPct val="0"/>
              </a:spcAft>
            </a:pP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 </a:t>
            </a:r>
            <a:r>
              <a:rPr lang="zh-CN" altLang="en-US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各种食用油由于加工方法、消费习惯和标准要求的不同，其色泽有深有浅。</a:t>
            </a:r>
            <a:endParaRPr lang="en-US" altLang="zh-CN" sz="2000" dirty="0" smtClean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pPr lvl="0" indent="355600" eaLnBrk="0" fontAlgn="base" hangingPunct="0">
              <a:lnSpc>
                <a:spcPct val="150000"/>
              </a:lnSpc>
              <a:spcBef>
                <a:spcPts val="1800"/>
              </a:spcBef>
              <a:spcAft>
                <a:spcPct val="0"/>
              </a:spcAft>
            </a:pPr>
            <a:r>
              <a:rPr lang="zh-CN" altLang="en-US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  检验方法：取少量油放在</a:t>
            </a:r>
            <a:r>
              <a:rPr lang="en-US" altLang="zh-CN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50</a:t>
            </a:r>
            <a:r>
              <a:rPr lang="zh-CN" altLang="en-US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毫升比色管中，在白色幕前借反射光观察试样的颜色。</a:t>
            </a:r>
          </a:p>
          <a:p>
            <a:pPr lvl="0" indent="355600" eaLnBrk="0" fontAlgn="base" hangingPunct="0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endParaRPr lang="zh-CN" altLang="en-US" sz="2800" dirty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4414" y="428604"/>
            <a:ext cx="7498080" cy="1143000"/>
          </a:xfrm>
        </p:spPr>
        <p:txBody>
          <a:bodyPr>
            <a:normAutofit/>
          </a:bodyPr>
          <a:lstStyle/>
          <a:p>
            <a:pPr lvl="0"/>
            <a:r>
              <a:rPr lang="zh-CN" altLang="en-US" sz="32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二、实验内容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1428728" y="1643050"/>
            <a:ext cx="7072362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55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隶书" pitchFamily="49" charset="-122"/>
                <a:ea typeface="隶书" pitchFamily="49" charset="-122"/>
                <a:cs typeface="Times New Roman" pitchFamily="18" charset="0"/>
              </a:rPr>
              <a:t>（四） 透明度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隶书" pitchFamily="49" charset="-122"/>
              <a:ea typeface="隶书" pitchFamily="49" charset="-122"/>
              <a:cs typeface="宋体" pitchFamily="2" charset="-122"/>
            </a:endParaRPr>
          </a:p>
          <a:p>
            <a:pPr lvl="0" indent="355600" eaLnBrk="0" fontAlgn="base" hangingPunct="0">
              <a:lnSpc>
                <a:spcPct val="150000"/>
              </a:lnSpc>
              <a:spcBef>
                <a:spcPts val="1800"/>
              </a:spcBef>
              <a:spcAft>
                <a:spcPct val="0"/>
              </a:spcAft>
            </a:pP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  </a:t>
            </a:r>
            <a:r>
              <a:rPr lang="zh-CN" altLang="en-US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质量好的液体状态油脂，温度在</a:t>
            </a:r>
            <a:r>
              <a:rPr lang="en-US" altLang="zh-CN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20℃</a:t>
            </a:r>
            <a:r>
              <a:rPr lang="zh-CN" altLang="en-US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静置</a:t>
            </a:r>
            <a:r>
              <a:rPr lang="en-US" altLang="zh-CN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24</a:t>
            </a:r>
            <a:r>
              <a:rPr lang="zh-CN" altLang="en-US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小时后，应呈透明状。</a:t>
            </a:r>
            <a:endParaRPr lang="en-US" altLang="zh-CN" sz="2000" dirty="0" smtClean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pPr lvl="0" indent="355600" eaLnBrk="0" fontAlgn="base" hangingPunct="0">
              <a:lnSpc>
                <a:spcPct val="150000"/>
              </a:lnSpc>
              <a:spcBef>
                <a:spcPts val="1800"/>
              </a:spcBef>
              <a:spcAft>
                <a:spcPct val="0"/>
              </a:spcAft>
            </a:pPr>
            <a:r>
              <a:rPr lang="en-US" altLang="zh-CN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  </a:t>
            </a:r>
            <a:r>
              <a:rPr lang="zh-CN" altLang="en-US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如果油质混浊，透明度低，说明油中水分多、粘蛋白和磷脂多，加工精炼程度差。</a:t>
            </a:r>
            <a:endParaRPr lang="en-US" altLang="zh-CN" sz="2000" dirty="0" smtClean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pPr lvl="0" indent="355600" eaLnBrk="0" fontAlgn="base" hangingPunct="0">
              <a:lnSpc>
                <a:spcPct val="150000"/>
              </a:lnSpc>
              <a:spcBef>
                <a:spcPts val="1800"/>
              </a:spcBef>
              <a:spcAft>
                <a:spcPct val="0"/>
              </a:spcAft>
            </a:pPr>
            <a:r>
              <a:rPr lang="zh-CN" altLang="en-US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有时油脂变质后，形成的高熔点物质，也能引起油脂的浑浊，透明度低。</a:t>
            </a:r>
            <a:endParaRPr lang="en-US" altLang="zh-CN" sz="2000" dirty="0" smtClean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pPr lvl="0" indent="355600" eaLnBrk="0" fontAlgn="base" hangingPunct="0">
              <a:lnSpc>
                <a:spcPct val="150000"/>
              </a:lnSpc>
              <a:spcBef>
                <a:spcPts val="1800"/>
              </a:spcBef>
              <a:spcAft>
                <a:spcPct val="0"/>
              </a:spcAft>
            </a:pPr>
            <a:r>
              <a:rPr lang="zh-CN" altLang="en-US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掺了假的油脂，也有混浊和透明度差的现象。</a:t>
            </a:r>
          </a:p>
          <a:p>
            <a:pPr lvl="0" indent="355600" eaLnBrk="0" fontAlgn="base" hangingPunct="0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endParaRPr lang="en-US" altLang="zh-CN" sz="2800" dirty="0" smtClean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pPr lvl="0" indent="355600" eaLnBrk="0" fontAlgn="base" hangingPunct="0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endParaRPr lang="zh-CN" altLang="en-US" sz="2800" dirty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4414" y="428604"/>
            <a:ext cx="7498080" cy="1143000"/>
          </a:xfrm>
        </p:spPr>
        <p:txBody>
          <a:bodyPr>
            <a:normAutofit/>
          </a:bodyPr>
          <a:lstStyle/>
          <a:p>
            <a:pPr lvl="0"/>
            <a:r>
              <a:rPr lang="zh-CN" altLang="en-US" sz="32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二、实验内容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1428728" y="1643050"/>
            <a:ext cx="7358114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55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隶书" pitchFamily="49" charset="-122"/>
                <a:ea typeface="隶书" pitchFamily="49" charset="-122"/>
                <a:cs typeface="Times New Roman" pitchFamily="18" charset="0"/>
              </a:rPr>
              <a:t>（五） 沉淀物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隶书" pitchFamily="49" charset="-122"/>
              <a:ea typeface="隶书" pitchFamily="49" charset="-122"/>
              <a:cs typeface="宋体" pitchFamily="2" charset="-122"/>
            </a:endParaRPr>
          </a:p>
          <a:p>
            <a:pPr lvl="0" indent="355600" eaLnBrk="0" fontAlgn="base" hangingPunct="0">
              <a:lnSpc>
                <a:spcPct val="150000"/>
              </a:lnSpc>
              <a:spcBef>
                <a:spcPts val="1800"/>
              </a:spcBef>
              <a:spcAft>
                <a:spcPct val="0"/>
              </a:spcAft>
            </a:pP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  </a:t>
            </a:r>
            <a:r>
              <a:rPr lang="zh-CN" altLang="en-US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食用植物油在</a:t>
            </a:r>
            <a:r>
              <a:rPr lang="en-US" altLang="zh-CN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20℃</a:t>
            </a:r>
            <a:r>
              <a:rPr lang="zh-CN" altLang="en-US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以下，静置</a:t>
            </a:r>
            <a:r>
              <a:rPr lang="en-US" altLang="zh-CN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20</a:t>
            </a:r>
            <a:r>
              <a:rPr lang="zh-CN" altLang="en-US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小时以后所能下沉的物质，称为沉淀物。</a:t>
            </a:r>
            <a:endParaRPr lang="en-US" altLang="zh-CN" sz="2000" dirty="0" smtClean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pPr lvl="0" indent="355600" eaLnBrk="0" fontAlgn="base" hangingPunct="0">
              <a:lnSpc>
                <a:spcPct val="150000"/>
              </a:lnSpc>
              <a:spcBef>
                <a:spcPts val="1800"/>
              </a:spcBef>
              <a:spcAft>
                <a:spcPct val="0"/>
              </a:spcAft>
            </a:pPr>
            <a:r>
              <a:rPr lang="zh-CN" altLang="en-US" sz="20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   油脂的质量越高，沉淀物越少。</a:t>
            </a:r>
          </a:p>
          <a:p>
            <a:pPr lvl="0" indent="3556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800" dirty="0" smtClean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pPr lvl="0" indent="355600" eaLnBrk="0" fontAlgn="base" hangingPunct="0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endParaRPr lang="en-US" altLang="zh-CN" sz="2800" dirty="0" smtClean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pPr lvl="0" indent="355600" eaLnBrk="0" fontAlgn="base" hangingPunct="0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endParaRPr lang="zh-CN" altLang="en-US" sz="2800" dirty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4414" y="428604"/>
            <a:ext cx="7498080" cy="1143000"/>
          </a:xfrm>
        </p:spPr>
        <p:txBody>
          <a:bodyPr>
            <a:normAutofit/>
          </a:bodyPr>
          <a:lstStyle/>
          <a:p>
            <a:pPr lvl="0"/>
            <a:r>
              <a:rPr lang="zh-CN" altLang="en-US" sz="32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三、思考题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1428728" y="2000240"/>
            <a:ext cx="735811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55600" eaLnBrk="0" fontAlgn="base" hangingPunct="0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1. 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如何综合评价油脂的感官品质？</a:t>
            </a:r>
            <a:endParaRPr lang="en-US" altLang="zh-CN" sz="2800" dirty="0" smtClean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71604" y="2643182"/>
            <a:ext cx="70009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kern="20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j-ea"/>
                <a:ea typeface="+mj-ea"/>
                <a:cs typeface="Times New Roman" pitchFamily="18" charset="0"/>
              </a:rPr>
              <a:t>小麦面筋含量和蛋白质含量测定</a:t>
            </a:r>
          </a:p>
        </p:txBody>
      </p:sp>
      <p:sp>
        <p:nvSpPr>
          <p:cNvPr id="5" name="矩形 4"/>
          <p:cNvSpPr/>
          <p:nvPr/>
        </p:nvSpPr>
        <p:spPr>
          <a:xfrm>
            <a:off x="1000100" y="714356"/>
            <a:ext cx="21431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556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隶书" pitchFamily="49" charset="-122"/>
                <a:ea typeface="隶书" pitchFamily="49" charset="-122"/>
                <a:cs typeface="Times New Roman" pitchFamily="18" charset="0"/>
              </a:rPr>
              <a:t>实验</a:t>
            </a:r>
            <a:r>
              <a:rPr lang="zh-CN" altLang="en-US" sz="3200" b="1" dirty="0" smtClean="0">
                <a:latin typeface="隶书" pitchFamily="49" charset="-122"/>
                <a:ea typeface="隶书" pitchFamily="49" charset="-122"/>
                <a:cs typeface="Times New Roman" pitchFamily="18" charset="0"/>
              </a:rPr>
              <a:t>四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隶书" pitchFamily="49" charset="-122"/>
                <a:ea typeface="隶书" pitchFamily="49" charset="-122"/>
                <a:cs typeface="Times New Roman" pitchFamily="18" charset="0"/>
              </a:rPr>
              <a:t>      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隶书" pitchFamily="49" charset="-122"/>
              <a:ea typeface="隶书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夏至">
  <a:themeElements>
    <a:clrScheme name="夏至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夏至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264</TotalTime>
  <Words>881</Words>
  <Application>Microsoft Office PowerPoint</Application>
  <PresentationFormat>全屏显示(4:3)</PresentationFormat>
  <Paragraphs>80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夏至</vt:lpstr>
      <vt:lpstr>幻灯片 1</vt:lpstr>
      <vt:lpstr>一、实验目的</vt:lpstr>
      <vt:lpstr>二、实验内容</vt:lpstr>
      <vt:lpstr>二、实验内容</vt:lpstr>
      <vt:lpstr>二、实验内容</vt:lpstr>
      <vt:lpstr>二、实验内容</vt:lpstr>
      <vt:lpstr>二、实验内容</vt:lpstr>
      <vt:lpstr>三、思考题</vt:lpstr>
      <vt:lpstr>幻灯片 9</vt:lpstr>
      <vt:lpstr>一、实验目的</vt:lpstr>
      <vt:lpstr>三、实验内容</vt:lpstr>
      <vt:lpstr>三、实验内容</vt:lpstr>
      <vt:lpstr>二、实验内容</vt:lpstr>
      <vt:lpstr>二、实验内容</vt:lpstr>
      <vt:lpstr>二、实验内容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</dc:creator>
  <cp:lastModifiedBy>lenovo</cp:lastModifiedBy>
  <cp:revision>19</cp:revision>
  <dcterms:created xsi:type="dcterms:W3CDTF">2016-05-23T06:44:35Z</dcterms:created>
  <dcterms:modified xsi:type="dcterms:W3CDTF">2016-09-20T08:11:23Z</dcterms:modified>
</cp:coreProperties>
</file>